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45" autoAdjust="0"/>
  </p:normalViewPr>
  <p:slideViewPr>
    <p:cSldViewPr>
      <p:cViewPr varScale="1">
        <p:scale>
          <a:sx n="123" d="100"/>
          <a:sy n="123" d="100"/>
        </p:scale>
        <p:origin x="-12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15D3-15E9-4124-B800-3F3AC0B66D06}" type="datetimeFigureOut">
              <a:rPr lang="en-US" smtClean="0"/>
              <a:pPr/>
              <a:t>9/6/2010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B06D9-8ECD-4E38-9506-999934DB8F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15D3-15E9-4124-B800-3F3AC0B66D06}" type="datetimeFigureOut">
              <a:rPr lang="en-US" smtClean="0"/>
              <a:pPr/>
              <a:t>9/6/2010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B06D9-8ECD-4E38-9506-999934DB8F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15D3-15E9-4124-B800-3F3AC0B66D06}" type="datetimeFigureOut">
              <a:rPr lang="en-US" smtClean="0"/>
              <a:pPr/>
              <a:t>9/6/2010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B06D9-8ECD-4E38-9506-999934DB8F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15D3-15E9-4124-B800-3F3AC0B66D06}" type="datetimeFigureOut">
              <a:rPr lang="en-US" smtClean="0"/>
              <a:pPr/>
              <a:t>9/6/2010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B06D9-8ECD-4E38-9506-999934DB8F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15D3-15E9-4124-B800-3F3AC0B66D06}" type="datetimeFigureOut">
              <a:rPr lang="en-US" smtClean="0"/>
              <a:pPr/>
              <a:t>9/6/2010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B06D9-8ECD-4E38-9506-999934DB8F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15D3-15E9-4124-B800-3F3AC0B66D06}" type="datetimeFigureOut">
              <a:rPr lang="en-US" smtClean="0"/>
              <a:pPr/>
              <a:t>9/6/2010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B06D9-8ECD-4E38-9506-999934DB8F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15D3-15E9-4124-B800-3F3AC0B66D06}" type="datetimeFigureOut">
              <a:rPr lang="en-US" smtClean="0"/>
              <a:pPr/>
              <a:t>9/6/2010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B06D9-8ECD-4E38-9506-999934DB8F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15D3-15E9-4124-B800-3F3AC0B66D06}" type="datetimeFigureOut">
              <a:rPr lang="en-US" smtClean="0"/>
              <a:pPr/>
              <a:t>9/6/2010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B06D9-8ECD-4E38-9506-999934DB8F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15D3-15E9-4124-B800-3F3AC0B66D06}" type="datetimeFigureOut">
              <a:rPr lang="en-US" smtClean="0"/>
              <a:pPr/>
              <a:t>9/6/2010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B06D9-8ECD-4E38-9506-999934DB8F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15D3-15E9-4124-B800-3F3AC0B66D06}" type="datetimeFigureOut">
              <a:rPr lang="en-US" smtClean="0"/>
              <a:pPr/>
              <a:t>9/6/2010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B06D9-8ECD-4E38-9506-999934DB8F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15D3-15E9-4124-B800-3F3AC0B66D06}" type="datetimeFigureOut">
              <a:rPr lang="en-US" smtClean="0"/>
              <a:pPr/>
              <a:t>9/6/2010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B06D9-8ECD-4E38-9506-999934DB8F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C15D3-15E9-4124-B800-3F3AC0B66D06}" type="datetimeFigureOut">
              <a:rPr lang="en-US" smtClean="0"/>
              <a:pPr/>
              <a:t>9/6/2010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err="1" smtClean="0"/>
              <a:t>www.littlevoicecommunications.com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B06D9-8ECD-4E38-9506-999934DB8F1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FF0000"/>
          </a:solidFill>
          <a:latin typeface="Segoe Print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ittlevoicecommunication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tlevoicecommunication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tlevoicecommunication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://www.littlevoicecommunications.com/The%20benefits%20of%20audience%20driven%20communications.pdf" TargetMode="External"/><Relationship Id="rId7" Type="http://schemas.openxmlformats.org/officeDocument/2006/relationships/hyperlink" Target="http://www.twellow.com/" TargetMode="External"/><Relationship Id="rId2" Type="http://schemas.openxmlformats.org/officeDocument/2006/relationships/hyperlink" Target="http://www.freeindex.co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witter.com/" TargetMode="External"/><Relationship Id="rId5" Type="http://schemas.openxmlformats.org/officeDocument/2006/relationships/hyperlink" Target="http://www.maps.google.co.uk/" TargetMode="External"/><Relationship Id="rId4" Type="http://schemas.openxmlformats.org/officeDocument/2006/relationships/hyperlink" Target="http://www.google.com/analytic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tlevoicecommunication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tlevoicecommunication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tlevoicecommunication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tlevoicecommunication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tlevoicecommunications.com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tlevoicecommunication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tlevoicecommunication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tlevoicecommunication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  <a:latin typeface="Segoe Print" pitchFamily="2" charset="0"/>
              </a:rPr>
              <a:t>Cost effective marketing</a:t>
            </a:r>
            <a:endParaRPr lang="en-GB" dirty="0">
              <a:solidFill>
                <a:srgbClr val="FF0000"/>
              </a:solidFill>
              <a:latin typeface="Segoe Print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Aileen Hunter</a:t>
            </a:r>
          </a:p>
          <a:p>
            <a:r>
              <a:rPr lang="en-GB" sz="1800" dirty="0" smtClean="0"/>
              <a:t>Little Voice Communications Ltd</a:t>
            </a:r>
          </a:p>
          <a:p>
            <a:r>
              <a:rPr lang="en-GB" sz="1800" dirty="0" smtClean="0"/>
              <a:t>07918 083951</a:t>
            </a:r>
          </a:p>
          <a:p>
            <a:r>
              <a:rPr lang="en-GB" sz="1800" dirty="0" err="1" smtClean="0">
                <a:hlinkClick r:id="rId2"/>
              </a:rPr>
              <a:t>www.littlevoicecommunications.com</a:t>
            </a:r>
            <a:endParaRPr lang="en-GB" sz="1800" dirty="0" smtClean="0"/>
          </a:p>
          <a:p>
            <a:endParaRPr lang="en-GB" dirty="0"/>
          </a:p>
        </p:txBody>
      </p:sp>
      <p:pic>
        <p:nvPicPr>
          <p:cNvPr id="5" name="Picture 4" descr="lv-logo-ne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5733256"/>
            <a:ext cx="2267744" cy="8473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Making the most of the web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can’t ignore social networking – Twitter, </a:t>
            </a:r>
            <a:r>
              <a:rPr lang="en-GB" dirty="0" err="1" smtClean="0"/>
              <a:t>Facebook</a:t>
            </a:r>
            <a:r>
              <a:rPr lang="en-GB" dirty="0" smtClean="0"/>
              <a:t>, </a:t>
            </a:r>
            <a:r>
              <a:rPr lang="en-GB" dirty="0" err="1" smtClean="0"/>
              <a:t>Linkedin</a:t>
            </a:r>
            <a:endParaRPr lang="en-GB" dirty="0" smtClean="0"/>
          </a:p>
          <a:p>
            <a:pPr lvl="1"/>
            <a:r>
              <a:rPr lang="en-GB" dirty="0" smtClean="0"/>
              <a:t>It’s free</a:t>
            </a:r>
          </a:p>
          <a:p>
            <a:pPr lvl="1"/>
            <a:r>
              <a:rPr lang="en-GB" dirty="0" smtClean="0"/>
              <a:t>It’s immediate</a:t>
            </a:r>
          </a:p>
          <a:p>
            <a:pPr lvl="1"/>
            <a:r>
              <a:rPr lang="en-GB" dirty="0" smtClean="0"/>
              <a:t>It’s easy to update</a:t>
            </a:r>
          </a:p>
          <a:p>
            <a:pPr lvl="1"/>
            <a:r>
              <a:rPr lang="en-GB" dirty="0" smtClean="0"/>
              <a:t>It can massively extend your reach</a:t>
            </a:r>
          </a:p>
          <a:p>
            <a:pPr lvl="1"/>
            <a:r>
              <a:rPr lang="en-GB" dirty="0" smtClean="0"/>
              <a:t>It humanises your organisation</a:t>
            </a:r>
          </a:p>
          <a:p>
            <a:pPr lvl="1"/>
            <a:endParaRPr lang="en-GB" dirty="0"/>
          </a:p>
        </p:txBody>
      </p:sp>
      <p:pic>
        <p:nvPicPr>
          <p:cNvPr id="4" name="Picture 3" descr="lv-logo-n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5733256"/>
            <a:ext cx="2267744" cy="8473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83768" y="6381328"/>
            <a:ext cx="3648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 smtClean="0">
                <a:hlinkClick r:id="rId3"/>
              </a:rPr>
              <a:t>www.littlevoicecommunications.com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(and expertise)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Marketing takes time and knowledge</a:t>
            </a:r>
          </a:p>
          <a:p>
            <a:pPr lvl="1"/>
            <a:r>
              <a:rPr lang="en-GB" dirty="0" smtClean="0"/>
              <a:t>You need to make that time and you need a level of expertise</a:t>
            </a:r>
          </a:p>
          <a:p>
            <a:pPr lvl="1"/>
            <a:r>
              <a:rPr lang="en-GB" dirty="0" smtClean="0"/>
              <a:t>If you can’t – you need to get help</a:t>
            </a:r>
          </a:p>
          <a:p>
            <a:pPr lvl="1"/>
            <a:r>
              <a:rPr lang="en-GB" dirty="0" smtClean="0"/>
              <a:t>Find someone you trust and who is on your wavelength</a:t>
            </a:r>
          </a:p>
          <a:p>
            <a:pPr lvl="1"/>
            <a:r>
              <a:rPr lang="en-GB" dirty="0" smtClean="0"/>
              <a:t>If it frees you up to make money – it’s not money wasted</a:t>
            </a:r>
          </a:p>
          <a:p>
            <a:pPr lvl="1"/>
            <a:r>
              <a:rPr lang="en-GB" dirty="0" smtClean="0"/>
              <a:t>If it gets you more customers it’s a good investment!</a:t>
            </a:r>
          </a:p>
          <a:p>
            <a:pPr lvl="1"/>
            <a:r>
              <a:rPr lang="en-GB" dirty="0" smtClean="0"/>
              <a:t>No-one can be good at everything!</a:t>
            </a:r>
          </a:p>
          <a:p>
            <a:pPr lvl="1"/>
            <a:endParaRPr lang="en-GB" dirty="0" smtClean="0"/>
          </a:p>
          <a:p>
            <a:pPr>
              <a:buNone/>
            </a:pPr>
            <a:r>
              <a:rPr lang="en-GB" dirty="0"/>
              <a:t>	</a:t>
            </a:r>
          </a:p>
        </p:txBody>
      </p:sp>
      <p:pic>
        <p:nvPicPr>
          <p:cNvPr id="4" name="Picture 3" descr="lv-logo-n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5733256"/>
            <a:ext cx="2267744" cy="8473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83768" y="6381328"/>
            <a:ext cx="3648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 smtClean="0">
                <a:hlinkClick r:id="rId3"/>
              </a:rPr>
              <a:t>www.littlevoicecommunications.com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Links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>
                <a:hlinkClick r:id="rId2"/>
              </a:rPr>
              <a:t>www.freeindex.co.uk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www.littlevoicecommunications.com/The%20benefits%20of%20audience%20driven%20communications.pdf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www.google.com/analytics</a:t>
            </a:r>
            <a:endParaRPr lang="en-GB" dirty="0" smtClean="0"/>
          </a:p>
          <a:p>
            <a:r>
              <a:rPr lang="en-GB" dirty="0" smtClean="0">
                <a:hlinkClick r:id="rId5"/>
              </a:rPr>
              <a:t>www.maps.google.co.uk</a:t>
            </a:r>
            <a:endParaRPr lang="en-GB" dirty="0" smtClean="0"/>
          </a:p>
          <a:p>
            <a:r>
              <a:rPr lang="en-GB" dirty="0" smtClean="0">
                <a:hlinkClick r:id="rId6"/>
              </a:rPr>
              <a:t>www.twitter.com</a:t>
            </a:r>
            <a:endParaRPr lang="en-GB" dirty="0" smtClean="0"/>
          </a:p>
          <a:p>
            <a:r>
              <a:rPr lang="en-GB" dirty="0" smtClean="0">
                <a:hlinkClick r:id="rId7"/>
              </a:rPr>
              <a:t>www.twellow.com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4" name="Picture 3" descr="lv-logo-new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60232" y="5733256"/>
            <a:ext cx="2267744" cy="8473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Main 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Value for money – what to spend and where to spend it</a:t>
            </a:r>
          </a:p>
          <a:p>
            <a:r>
              <a:rPr lang="en-GB" dirty="0" smtClean="0"/>
              <a:t>Acquiring customers – converting sales (brand, local presence, reach, selling your services, conversion)</a:t>
            </a:r>
          </a:p>
          <a:p>
            <a:r>
              <a:rPr lang="en-GB" dirty="0" smtClean="0"/>
              <a:t>Making the most of the Web </a:t>
            </a:r>
          </a:p>
          <a:p>
            <a:pPr lvl="1"/>
            <a:r>
              <a:rPr lang="en-GB" dirty="0" smtClean="0"/>
              <a:t>Marketing and advertising</a:t>
            </a:r>
          </a:p>
          <a:p>
            <a:pPr lvl="1"/>
            <a:r>
              <a:rPr lang="en-GB" dirty="0" smtClean="0"/>
              <a:t>Social Networking (</a:t>
            </a:r>
            <a:r>
              <a:rPr lang="en-GB" dirty="0" err="1" smtClean="0"/>
              <a:t>Facebook</a:t>
            </a:r>
            <a:r>
              <a:rPr lang="en-GB" dirty="0" smtClean="0"/>
              <a:t>, Twitter) </a:t>
            </a:r>
          </a:p>
          <a:p>
            <a:pPr lvl="1"/>
            <a:r>
              <a:rPr lang="en-GB" dirty="0" smtClean="0"/>
              <a:t>Search Engine Optimisation (SEO)</a:t>
            </a:r>
          </a:p>
          <a:p>
            <a:r>
              <a:rPr lang="en-GB" dirty="0" smtClean="0"/>
              <a:t>Time (and expertise)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4" name="Picture 3" descr="lv-logo-n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5733256"/>
            <a:ext cx="2267744" cy="8473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83768" y="6381328"/>
            <a:ext cx="3648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 smtClean="0">
                <a:hlinkClick r:id="rId3"/>
              </a:rPr>
              <a:t>www.littlevoicecommunications.com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Value for money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Selling to existing clients is easier and cheaper than finding new ones</a:t>
            </a:r>
          </a:p>
          <a:p>
            <a:pPr marL="914400" lvl="1" indent="-514350"/>
            <a:r>
              <a:rPr lang="en-GB" dirty="0" smtClean="0"/>
              <a:t>Always check for satisfaction</a:t>
            </a:r>
          </a:p>
          <a:p>
            <a:pPr marL="914400" lvl="1" indent="-514350"/>
            <a:r>
              <a:rPr lang="en-GB" dirty="0" smtClean="0"/>
              <a:t>Keep in touch</a:t>
            </a:r>
          </a:p>
          <a:p>
            <a:pPr marL="914400" lvl="1" indent="-514350"/>
            <a:r>
              <a:rPr lang="en-GB" dirty="0" smtClean="0"/>
              <a:t>Personalise special offers</a:t>
            </a:r>
          </a:p>
          <a:p>
            <a:pPr marL="914400" lvl="1" indent="-514350"/>
            <a:r>
              <a:rPr lang="en-GB" dirty="0" smtClean="0"/>
              <a:t>Help them with their business</a:t>
            </a:r>
          </a:p>
          <a:p>
            <a:pPr marL="914400" lvl="1" indent="-514350"/>
            <a:r>
              <a:rPr lang="en-GB" dirty="0" smtClean="0"/>
              <a:t>Test new ideas/products on them (sparingly)</a:t>
            </a:r>
            <a:endParaRPr lang="en-GB" dirty="0"/>
          </a:p>
        </p:txBody>
      </p:sp>
      <p:pic>
        <p:nvPicPr>
          <p:cNvPr id="4" name="Picture 3" descr="lv-logo-n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5733256"/>
            <a:ext cx="2267744" cy="8473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83768" y="6381328"/>
            <a:ext cx="3648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 smtClean="0">
                <a:hlinkClick r:id="rId3"/>
              </a:rPr>
              <a:t>www.littlevoicecommunications.com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Value for money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/>
            <a:r>
              <a:rPr lang="en-GB" dirty="0" smtClean="0"/>
              <a:t>Promotion doesn’t need to cost the earth</a:t>
            </a:r>
          </a:p>
          <a:p>
            <a:pPr marL="914400" lvl="1" indent="-514350"/>
            <a:r>
              <a:rPr lang="en-GB" dirty="0" smtClean="0"/>
              <a:t>Research is vital</a:t>
            </a:r>
          </a:p>
          <a:p>
            <a:pPr marL="914400" lvl="1" indent="-514350"/>
            <a:r>
              <a:rPr lang="en-GB" dirty="0" smtClean="0"/>
              <a:t>Short run printing </a:t>
            </a:r>
            <a:r>
              <a:rPr lang="en-GB" u="sng" dirty="0" smtClean="0"/>
              <a:t>can</a:t>
            </a:r>
            <a:r>
              <a:rPr lang="en-GB" dirty="0" smtClean="0"/>
              <a:t> be cost effective</a:t>
            </a:r>
          </a:p>
          <a:p>
            <a:pPr marL="914400" lvl="1" indent="-514350"/>
            <a:r>
              <a:rPr lang="en-GB" dirty="0" smtClean="0"/>
              <a:t>Press releases are free!</a:t>
            </a:r>
          </a:p>
          <a:p>
            <a:pPr marL="914400" lvl="1" indent="-514350"/>
            <a:r>
              <a:rPr lang="en-GB" dirty="0" smtClean="0"/>
              <a:t>Email/Twitter/</a:t>
            </a:r>
            <a:r>
              <a:rPr lang="en-GB" dirty="0" err="1"/>
              <a:t>F</a:t>
            </a:r>
            <a:r>
              <a:rPr lang="en-GB" dirty="0" err="1" smtClean="0"/>
              <a:t>acebook</a:t>
            </a:r>
            <a:r>
              <a:rPr lang="en-GB" dirty="0" smtClean="0"/>
              <a:t> are free</a:t>
            </a:r>
          </a:p>
          <a:p>
            <a:pPr marL="914400" lvl="1" indent="-514350"/>
            <a:r>
              <a:rPr lang="en-GB" dirty="0" smtClean="0"/>
              <a:t>Register with as many free online directories as you can</a:t>
            </a:r>
          </a:p>
          <a:p>
            <a:pPr marL="914400" lvl="1" indent="-514350"/>
            <a:r>
              <a:rPr lang="en-GB" dirty="0" smtClean="0"/>
              <a:t>Also look at Google Maps, </a:t>
            </a:r>
            <a:r>
              <a:rPr lang="en-GB" dirty="0" err="1" smtClean="0"/>
              <a:t>Gumtree</a:t>
            </a:r>
            <a:r>
              <a:rPr lang="en-GB" dirty="0" smtClean="0"/>
              <a:t> and reciprocal link swapping with business associates and clients</a:t>
            </a:r>
          </a:p>
          <a:p>
            <a:pPr marL="914400" lvl="1" indent="-514350"/>
            <a:r>
              <a:rPr lang="en-GB" dirty="0" smtClean="0"/>
              <a:t>Email newsletters are free!</a:t>
            </a:r>
          </a:p>
          <a:p>
            <a:pPr marL="914400" lvl="1" indent="-514350"/>
            <a:endParaRPr lang="en-GB" dirty="0"/>
          </a:p>
        </p:txBody>
      </p:sp>
      <p:pic>
        <p:nvPicPr>
          <p:cNvPr id="4" name="Picture 3" descr="lv-logo-n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5733256"/>
            <a:ext cx="2267744" cy="8473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83768" y="6381328"/>
            <a:ext cx="3648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 smtClean="0">
                <a:hlinkClick r:id="rId3"/>
              </a:rPr>
              <a:t>www.littlevoicecommunications.com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Acquiring Customers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Word of mouth is better than anything – so take every opportunity to exploit it (sphere of influence)</a:t>
            </a:r>
          </a:p>
          <a:p>
            <a:r>
              <a:rPr lang="en-GB" dirty="0" smtClean="0"/>
              <a:t>Be visible – consider</a:t>
            </a:r>
          </a:p>
          <a:p>
            <a:pPr lvl="1"/>
            <a:r>
              <a:rPr lang="en-GB" dirty="0" smtClean="0"/>
              <a:t>Car graphics (your own and charm your friends)</a:t>
            </a:r>
          </a:p>
          <a:p>
            <a:pPr lvl="1"/>
            <a:r>
              <a:rPr lang="en-GB" dirty="0" smtClean="0"/>
              <a:t>Web presence is a must</a:t>
            </a:r>
          </a:p>
          <a:p>
            <a:pPr lvl="1"/>
            <a:r>
              <a:rPr lang="en-GB" dirty="0" smtClean="0"/>
              <a:t>Leave business cards/flyers everywhere</a:t>
            </a:r>
          </a:p>
          <a:p>
            <a:pPr lvl="1"/>
            <a:r>
              <a:rPr lang="en-GB" dirty="0" smtClean="0"/>
              <a:t>Press releases (new products/services)</a:t>
            </a:r>
          </a:p>
          <a:p>
            <a:pPr lvl="1"/>
            <a:r>
              <a:rPr lang="en-GB" dirty="0" smtClean="0"/>
              <a:t>Sponsor locally</a:t>
            </a:r>
          </a:p>
          <a:p>
            <a:pPr lvl="1"/>
            <a:r>
              <a:rPr lang="en-GB" dirty="0" smtClean="0"/>
              <a:t>Voluntary work</a:t>
            </a:r>
          </a:p>
          <a:p>
            <a:r>
              <a:rPr lang="en-GB" dirty="0" smtClean="0"/>
              <a:t>Remember the number 1 rule of selling – people buy benefits not features</a:t>
            </a:r>
          </a:p>
          <a:p>
            <a:r>
              <a:rPr lang="en-GB" dirty="0" err="1" smtClean="0"/>
              <a:t>Mailshots</a:t>
            </a:r>
            <a:r>
              <a:rPr lang="en-GB" dirty="0" smtClean="0"/>
              <a:t> are </a:t>
            </a:r>
            <a:r>
              <a:rPr lang="en-GB" u="sng" dirty="0" smtClean="0"/>
              <a:t>much</a:t>
            </a:r>
            <a:r>
              <a:rPr lang="en-GB" dirty="0" smtClean="0"/>
              <a:t> more effective if you follow up by phone or in person</a:t>
            </a:r>
          </a:p>
          <a:p>
            <a:pPr lvl="1"/>
            <a:endParaRPr lang="en-GB" dirty="0"/>
          </a:p>
        </p:txBody>
      </p:sp>
      <p:pic>
        <p:nvPicPr>
          <p:cNvPr id="4" name="Picture 3" descr="lv-logo-n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5733256"/>
            <a:ext cx="2267744" cy="8473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83768" y="6381328"/>
            <a:ext cx="3648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 smtClean="0">
                <a:hlinkClick r:id="rId3"/>
              </a:rPr>
              <a:t>www.littlevoicecommunications.com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Acquiring Customers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Your messages</a:t>
            </a:r>
          </a:p>
          <a:p>
            <a:pPr lvl="1"/>
            <a:r>
              <a:rPr lang="en-GB" dirty="0" smtClean="0"/>
              <a:t>Know your target audience (continuously check your understanding)</a:t>
            </a:r>
          </a:p>
          <a:p>
            <a:pPr lvl="1"/>
            <a:r>
              <a:rPr lang="en-GB" dirty="0" smtClean="0"/>
              <a:t>Relate everything you say to a customer requirement/aspiration</a:t>
            </a:r>
          </a:p>
          <a:p>
            <a:pPr lvl="1"/>
            <a:r>
              <a:rPr lang="en-GB" dirty="0" smtClean="0"/>
              <a:t>Keep it simple, concise and clear</a:t>
            </a:r>
          </a:p>
          <a:p>
            <a:pPr lvl="1"/>
            <a:r>
              <a:rPr lang="en-GB" dirty="0" smtClean="0"/>
              <a:t>Be true to your values in everything you do/say (and ensure that your employees do the same)</a:t>
            </a:r>
          </a:p>
          <a:p>
            <a:pPr lvl="1"/>
            <a:r>
              <a:rPr lang="en-GB" dirty="0" smtClean="0"/>
              <a:t>Remember it’s not about you – it’s about them</a:t>
            </a:r>
          </a:p>
          <a:p>
            <a:pPr lvl="1"/>
            <a:endParaRPr lang="en-GB" dirty="0" smtClean="0"/>
          </a:p>
        </p:txBody>
      </p:sp>
      <p:pic>
        <p:nvPicPr>
          <p:cNvPr id="4" name="Picture 3" descr="lv-logo-n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6002301"/>
            <a:ext cx="1547664" cy="57825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83768" y="6381328"/>
            <a:ext cx="3648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 smtClean="0">
                <a:hlinkClick r:id="rId3"/>
              </a:rPr>
              <a:t>www.littlevoicecommunications.com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Acquiring/keeping customers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Information is key</a:t>
            </a:r>
          </a:p>
          <a:p>
            <a:pPr lvl="1"/>
            <a:r>
              <a:rPr lang="en-GB" dirty="0" smtClean="0"/>
              <a:t>Find a way to record everything you know about a customer and review it regularly</a:t>
            </a:r>
          </a:p>
          <a:p>
            <a:pPr lvl="1"/>
            <a:r>
              <a:rPr lang="en-GB" dirty="0" smtClean="0"/>
              <a:t>Every interaction is an opportunity to learn more – encourage dialogue</a:t>
            </a:r>
          </a:p>
          <a:p>
            <a:pPr lvl="1"/>
            <a:r>
              <a:rPr lang="en-GB" dirty="0" smtClean="0"/>
              <a:t>Allow them to easily know more about you (social networking – more later)</a:t>
            </a:r>
          </a:p>
          <a:p>
            <a:pPr lvl="1"/>
            <a:endParaRPr lang="en-GB" dirty="0"/>
          </a:p>
        </p:txBody>
      </p:sp>
      <p:pic>
        <p:nvPicPr>
          <p:cNvPr id="4" name="Picture 3" descr="lv-logo-n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5733256"/>
            <a:ext cx="2267744" cy="8473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83768" y="6381328"/>
            <a:ext cx="3648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 smtClean="0">
                <a:hlinkClick r:id="rId3"/>
              </a:rPr>
              <a:t>www.littlevoicecommunications.com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Making the most of the web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 web presence is vital,  but a website poorly designed, written and coded is your worst enemy</a:t>
            </a:r>
          </a:p>
          <a:p>
            <a:pPr lvl="1"/>
            <a:r>
              <a:rPr lang="en-GB" dirty="0" smtClean="0"/>
              <a:t>Design it for the user, not the organisation</a:t>
            </a:r>
          </a:p>
          <a:p>
            <a:pPr lvl="1"/>
            <a:r>
              <a:rPr lang="en-GB" dirty="0" smtClean="0"/>
              <a:t>Bigger/fancier isn’t necessarily better</a:t>
            </a:r>
          </a:p>
          <a:p>
            <a:pPr lvl="1"/>
            <a:r>
              <a:rPr lang="en-GB" dirty="0" smtClean="0"/>
              <a:t>Label information clearly (links, headings)</a:t>
            </a:r>
          </a:p>
          <a:p>
            <a:pPr lvl="1"/>
            <a:r>
              <a:rPr lang="en-GB" dirty="0" smtClean="0"/>
              <a:t>Don’t write a tome!</a:t>
            </a:r>
          </a:p>
          <a:p>
            <a:pPr lvl="1"/>
            <a:r>
              <a:rPr lang="en-GB" dirty="0" smtClean="0"/>
              <a:t>Keep it up to date!</a:t>
            </a:r>
          </a:p>
          <a:p>
            <a:pPr lvl="1"/>
            <a:r>
              <a:rPr lang="en-GB" dirty="0" smtClean="0"/>
              <a:t>It must work properly across a variety of browsers (Internet Explorer, </a:t>
            </a:r>
            <a:r>
              <a:rPr lang="en-GB" dirty="0" err="1" smtClean="0"/>
              <a:t>Firefox</a:t>
            </a:r>
            <a:r>
              <a:rPr lang="en-GB" dirty="0" smtClean="0"/>
              <a:t>, Safari, Opera and, increasingly, mobile)</a:t>
            </a:r>
            <a:endParaRPr lang="en-GB" dirty="0"/>
          </a:p>
        </p:txBody>
      </p:sp>
      <p:pic>
        <p:nvPicPr>
          <p:cNvPr id="4" name="Picture 3" descr="lv-logo-n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5733256"/>
            <a:ext cx="2267744" cy="8473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83768" y="6381328"/>
            <a:ext cx="3648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 smtClean="0">
                <a:hlinkClick r:id="rId3"/>
              </a:rPr>
              <a:t>www.littlevoicecommunications.com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Making the most of the web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Don’t spend a fortune!</a:t>
            </a:r>
          </a:p>
          <a:p>
            <a:pPr lvl="1"/>
            <a:r>
              <a:rPr lang="en-GB" dirty="0" smtClean="0"/>
              <a:t>Do you need site wide content management?</a:t>
            </a:r>
          </a:p>
          <a:p>
            <a:pPr lvl="1"/>
            <a:r>
              <a:rPr lang="en-GB" dirty="0" smtClean="0"/>
              <a:t>Don’t buy expensive SEO</a:t>
            </a:r>
          </a:p>
          <a:p>
            <a:pPr lvl="2"/>
            <a:r>
              <a:rPr lang="en-GB" dirty="0" smtClean="0"/>
              <a:t>Pick your key words carefully</a:t>
            </a:r>
          </a:p>
          <a:p>
            <a:pPr lvl="2"/>
            <a:r>
              <a:rPr lang="en-GB" dirty="0" smtClean="0"/>
              <a:t>Make sure your key words are prevalent throughout the site (in text and in the background code)</a:t>
            </a:r>
          </a:p>
          <a:p>
            <a:pPr lvl="2"/>
            <a:r>
              <a:rPr lang="en-GB" dirty="0" smtClean="0"/>
              <a:t>Exploit any free directory or link</a:t>
            </a:r>
          </a:p>
          <a:p>
            <a:pPr lvl="2"/>
            <a:r>
              <a:rPr lang="en-GB" dirty="0" smtClean="0"/>
              <a:t>Google free tools – analytics and maps are vital</a:t>
            </a:r>
          </a:p>
          <a:p>
            <a:pPr lvl="2">
              <a:buNone/>
            </a:pPr>
            <a:endParaRPr lang="en-GB" dirty="0"/>
          </a:p>
        </p:txBody>
      </p:sp>
      <p:pic>
        <p:nvPicPr>
          <p:cNvPr id="4" name="Picture 3" descr="lv-logo-n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5733256"/>
            <a:ext cx="2267744" cy="8473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83768" y="6381328"/>
            <a:ext cx="3648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 smtClean="0">
                <a:hlinkClick r:id="rId3"/>
              </a:rPr>
              <a:t>www.littlevoicecommunications.com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</TotalTime>
  <Words>623</Words>
  <Application>Microsoft Office PowerPoint</Application>
  <PresentationFormat>On-screen Show (4:3)</PresentationFormat>
  <Paragraphs>102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Cost effective marketing</vt:lpstr>
      <vt:lpstr>Main Challenges</vt:lpstr>
      <vt:lpstr>Value for money</vt:lpstr>
      <vt:lpstr>Value for money</vt:lpstr>
      <vt:lpstr>Acquiring Customers</vt:lpstr>
      <vt:lpstr>Acquiring Customers</vt:lpstr>
      <vt:lpstr>Acquiring/keeping customers</vt:lpstr>
      <vt:lpstr>Making the most of the web</vt:lpstr>
      <vt:lpstr>Making the most of the web</vt:lpstr>
      <vt:lpstr>Making the most of the web</vt:lpstr>
      <vt:lpstr>Time (and expertise)</vt:lpstr>
      <vt:lpstr>Useful Links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Aileen</dc:creator>
  <cp:lastModifiedBy>Aileen</cp:lastModifiedBy>
  <cp:revision>33</cp:revision>
  <dcterms:created xsi:type="dcterms:W3CDTF">2010-05-24T08:48:05Z</dcterms:created>
  <dcterms:modified xsi:type="dcterms:W3CDTF">2010-09-06T07:47:34Z</dcterms:modified>
</cp:coreProperties>
</file>